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7" r:id="rId5"/>
    <p:sldId id="275" r:id="rId6"/>
    <p:sldId id="261" r:id="rId7"/>
    <p:sldId id="263" r:id="rId8"/>
    <p:sldId id="273" r:id="rId9"/>
    <p:sldId id="262" r:id="rId10"/>
    <p:sldId id="264" r:id="rId11"/>
    <p:sldId id="276" r:id="rId12"/>
    <p:sldId id="278" r:id="rId13"/>
    <p:sldId id="274" r:id="rId14"/>
    <p:sldId id="270" r:id="rId15"/>
    <p:sldId id="271" r:id="rId16"/>
    <p:sldId id="277" r:id="rId17"/>
    <p:sldId id="266" r:id="rId18"/>
    <p:sldId id="267" r:id="rId19"/>
    <p:sldId id="269" r:id="rId20"/>
    <p:sldId id="268" r:id="rId21"/>
    <p:sldId id="279" r:id="rId22"/>
    <p:sldId id="272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7A1"/>
    <a:srgbClr val="FAE566"/>
    <a:srgbClr val="F03F2B"/>
    <a:srgbClr val="2A327E"/>
    <a:srgbClr val="000000"/>
    <a:srgbClr val="F8D22F"/>
    <a:srgbClr val="344529"/>
    <a:srgbClr val="2B3922"/>
    <a:srgbClr val="2E3722"/>
    <a:srgbClr val="FC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64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Manual Structure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Content evidence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acknowledgements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 custLinFactNeighborX="-33925" custLinFactNeighborY="1539"/>
      <dgm:spPr/>
    </dgm:pt>
    <dgm:pt modelId="{7C175B98-93F4-4D7C-BB95-1514AB879CD5}" type="pres">
      <dgm:prSet presAssocID="{40FC4FFE-8987-4A26-B7F4-8A516F18ADAE}" presName="iconRect" presStyleLbl="node1" presStyleIdx="0" presStyleCnt="3" custLinFactNeighborX="-60640" custLinFactNeighborY="16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softEdge rad="0"/>
        </a:effectLst>
        <a:scene3d>
          <a:camera prst="orthographicFront"/>
          <a:lightRig rig="threePt" dir="t"/>
        </a:scene3d>
        <a:sp3d extrusionH="381000"/>
      </dgm:spPr>
      <dgm:extLst>
        <a:ext uri="{E40237B7-FDA0-4F09-8148-C483321AD2D9}">
          <dgm14:cNvPr xmlns:dgm14="http://schemas.microsoft.com/office/drawing/2010/diagram" id="0" name="" descr="Construction worker female outline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 custScaleX="80751" custScaleY="59487" custLinFactNeighborX="-12497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 custLinFactNeighborX="-75422" custLinFactNeighborY="-513"/>
      <dgm:spPr/>
    </dgm:pt>
    <dgm:pt modelId="{DB4CA7C4-FCA1-4127-B20A-2A5C031A3CF4}" type="pres">
      <dgm:prSet presAssocID="{49225C73-1633-42F1-AB3B-7CB183E5F8B8}" presName="iconRect" presStyleLbl="node1" presStyleIdx="1" presStyleCnt="3" custScaleX="106574" custScaleY="115213" custLinFactX="-31239" custLinFactNeighborX="-100000" custLinFactNeighborY="-437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 extrusionH="381000"/>
      </dgm:spPr>
      <dgm:extLst>
        <a:ext uri="{E40237B7-FDA0-4F09-8148-C483321AD2D9}">
          <dgm14:cNvPr xmlns:dgm14="http://schemas.microsoft.com/office/drawing/2010/diagram" id="0" name="" descr="Books on shelf outline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 custScaleX="66711" custScaleY="30795" custLinFactNeighborX="-43318" custLinFactNeighborY="-38358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 custLinFactNeighborX="33925" custLinFactNeighborY="-4104"/>
      <dgm:spPr/>
    </dgm:pt>
    <dgm:pt modelId="{39509775-983E-4110-B989-EE2CD6514BE0}" type="pres">
      <dgm:prSet presAssocID="{1C383F32-22E8-4F62-A3E0-BDC3D5F48992}" presName="iconRect" presStyleLbl="node1" presStyleIdx="2" presStyleCnt="3" custLinFactNeighborX="60807" custLinFactNeighborY="-999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flower with solid fill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 custScaleX="71835" custScaleY="23794" custLinFactNeighborX="51847" custLinFactNeighborY="-70802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24855" y="505548"/>
          <a:ext cx="1852875" cy="18528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403639" y="889544"/>
          <a:ext cx="1063125" cy="106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>
          <a:softEdge rad="0"/>
        </a:effectLst>
        <a:scene3d>
          <a:camera prst="orthographicFront"/>
          <a:lightRig rig="threePt" dir="t"/>
        </a:scene3d>
        <a:sp3d extrusionH="381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0" y="2993792"/>
          <a:ext cx="1980669" cy="254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Manual Structure</a:t>
          </a:r>
        </a:p>
      </dsp:txBody>
      <dsp:txXfrm>
        <a:off x="0" y="2993792"/>
        <a:ext cx="1980669" cy="254786"/>
      </dsp:txXfrm>
    </dsp:sp>
    <dsp:sp modelId="{BCD8CDD9-0C56-4401-ADB1-8B48DAB2C96F}">
      <dsp:nvSpPr>
        <dsp:cNvPr id="0" name=""/>
        <dsp:cNvSpPr/>
      </dsp:nvSpPr>
      <dsp:spPr>
        <a:xfrm>
          <a:off x="2825030" y="565799"/>
          <a:ext cx="1852875" cy="18528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3187200" y="842812"/>
          <a:ext cx="1133014" cy="12248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 extrusionH="381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089695" y="2996978"/>
          <a:ext cx="1351796" cy="68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Content evidence</a:t>
          </a:r>
        </a:p>
      </dsp:txBody>
      <dsp:txXfrm>
        <a:off x="3089695" y="2996978"/>
        <a:ext cx="1351796" cy="68279"/>
      </dsp:txXfrm>
    </dsp:sp>
    <dsp:sp modelId="{FF93E135-77D6-48A0-8871-9BC93D705D06}">
      <dsp:nvSpPr>
        <dsp:cNvPr id="0" name=""/>
        <dsp:cNvSpPr/>
      </dsp:nvSpPr>
      <dsp:spPr>
        <a:xfrm>
          <a:off x="8420155" y="518744"/>
          <a:ext cx="1852875" cy="1852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832897" y="883444"/>
          <a:ext cx="1063125" cy="1063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8637829" y="2968767"/>
          <a:ext cx="1567431" cy="4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acknowledgements</a:t>
          </a:r>
        </a:p>
      </dsp:txBody>
      <dsp:txXfrm>
        <a:off x="8637829" y="2968767"/>
        <a:ext cx="1567431" cy="40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hyperlink" Target="mailto:lpowel21@uic.ed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11" Type="http://schemas.openxmlformats.org/officeDocument/2006/relationships/image" Target="../media/image10.svg"/><Relationship Id="rId5" Type="http://schemas.openxmlformats.org/officeDocument/2006/relationships/image" Target="../media/image23.sv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sv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6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hyperlink" Target="https://doi.org/10.1016/j.emj.2009.06.001" TargetMode="External"/><Relationship Id="rId4" Type="http://schemas.openxmlformats.org/officeDocument/2006/relationships/hyperlink" Target="https://doi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8.svg"/><Relationship Id="rId1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microsoft.com/office/2007/relationships/media" Target="../media/media4.m4a"/><Relationship Id="rId16" Type="http://schemas.openxmlformats.org/officeDocument/2006/relationships/image" Target="../media/image11.png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4.svg"/><Relationship Id="rId5" Type="http://schemas.openxmlformats.org/officeDocument/2006/relationships/diagramData" Target="../diagrams/data1.xml"/><Relationship Id="rId1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8.m4a"/><Relationship Id="rId7" Type="http://schemas.openxmlformats.org/officeDocument/2006/relationships/image" Target="../media/image19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93296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Prep clinic presentation: manual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2" y="4191740"/>
            <a:ext cx="4775075" cy="559656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By Lenee Powell-Wilson, MPA, BSN, RN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University of Illinois at Chicago</a:t>
            </a:r>
          </a:p>
        </p:txBody>
      </p:sp>
      <p:pic>
        <p:nvPicPr>
          <p:cNvPr id="20" name="momcomm (final) (3)">
            <a:hlinkClick r:id="" action="ppaction://media"/>
            <a:extLst>
              <a:ext uri="{FF2B5EF4-FFF2-40B4-BE49-F238E27FC236}">
                <a16:creationId xmlns:a16="http://schemas.microsoft.com/office/drawing/2014/main" id="{834DCA33-1D75-4C88-A048-1DC6D0846A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519FF34D-10A5-43C7-9FD2-7A75E07D223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0BF42A-E410-40A7-9AFC-5467A646D6E6}"/>
              </a:ext>
            </a:extLst>
          </p:cNvPr>
          <p:cNvSpPr txBox="1"/>
          <p:nvPr/>
        </p:nvSpPr>
        <p:spPr>
          <a:xfrm>
            <a:off x="0" y="5767692"/>
            <a:ext cx="4739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Merriweather" panose="00000500000000000000" pitchFamily="2" charset="0"/>
              </a:rPr>
              <a:t>This tool has been prepared by Lenee Powell-Wilson, owner.  Permission to modify, distribute, or use this tool must be provided in advance.  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Merriweather" panose="00000500000000000000" pitchFamily="2" charset="0"/>
                <a:ea typeface="Calibri" panose="020F0502020204030204" pitchFamily="34" charset="0"/>
              </a:rPr>
              <a:t>The owner has the right to refuse requests. 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Merriweather" panose="00000500000000000000" pitchFamily="2" charset="0"/>
              </a:rPr>
              <a:t>Requests can be sent via email to </a:t>
            </a:r>
            <a:r>
              <a:rPr lang="en-US" sz="1200" b="0" i="0" u="sng" strike="noStrike" dirty="0">
                <a:solidFill>
                  <a:schemeClr val="bg1"/>
                </a:solidFill>
                <a:effectLst/>
                <a:latin typeface="Merriweather" panose="000005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lpowel21@uic.edu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Merriweather" panose="00000500000000000000" pitchFamily="2" charset="0"/>
              </a:rPr>
              <a:t>.  Illegal use could lead to legal action.</a:t>
            </a:r>
            <a:endParaRPr lang="en-US" sz="1200" dirty="0">
              <a:solidFill>
                <a:schemeClr val="bg1"/>
              </a:solidFill>
              <a:effectLst/>
              <a:latin typeface="Merriweather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273"/>
    </mc:Choice>
    <mc:Fallback>
      <p:transition spd="slow" advTm="1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E180D4A7-C9FB-4DFB-919C-405C955672EB}">
      <p14:showEvtLst xmlns:p14="http://schemas.microsoft.com/office/powerpoint/2010/main">
        <p14:playEvt time="65" objId="2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137F-2A1B-4A34-8628-7D2C858A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242" y="642594"/>
            <a:ext cx="8521958" cy="1371600"/>
          </a:xfrm>
        </p:spPr>
        <p:txBody>
          <a:bodyPr/>
          <a:lstStyle/>
          <a:p>
            <a:r>
              <a:rPr lang="en-US" dirty="0"/>
              <a:t>CONTENT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4E5F8-64D7-40EE-8A32-58FA85C8D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Compared similar clinics including:</a:t>
            </a:r>
          </a:p>
          <a:p>
            <a:endParaRPr lang="en-US" dirty="0"/>
          </a:p>
          <a:p>
            <a:pPr lvl="1"/>
            <a:r>
              <a:rPr lang="en-US" dirty="0"/>
              <a:t>Center on Halsted – Chicago, Illinois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Gay City – Seattle, Washington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Grady Hospital – Atlanta, Georgia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Family Health Center – Kalamazoo, Michigan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Cares – Southwest Michigan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0F2863-99BE-4259-9FF3-153690221059}"/>
              </a:ext>
            </a:extLst>
          </p:cNvPr>
          <p:cNvSpPr/>
          <p:nvPr/>
        </p:nvSpPr>
        <p:spPr>
          <a:xfrm>
            <a:off x="1066800" y="642594"/>
            <a:ext cx="147112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Hospital with solid fill">
            <a:extLst>
              <a:ext uri="{FF2B5EF4-FFF2-40B4-BE49-F238E27FC236}">
                <a16:creationId xmlns:a16="http://schemas.microsoft.com/office/drawing/2014/main" id="{43581DA4-C257-4F2D-9CF1-2E5AED8B90E1}"/>
              </a:ext>
            </a:extLst>
          </p:cNvPr>
          <p:cNvSpPr/>
          <p:nvPr/>
        </p:nvSpPr>
        <p:spPr>
          <a:xfrm>
            <a:off x="8214243" y="2218246"/>
            <a:ext cx="3453882" cy="297479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Gay City: Seattle's LGBTQ Center">
            <a:extLst>
              <a:ext uri="{FF2B5EF4-FFF2-40B4-BE49-F238E27FC236}">
                <a16:creationId xmlns:a16="http://schemas.microsoft.com/office/drawing/2014/main" id="{6D807437-82C6-4A13-850F-A63704EC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348" y="2926448"/>
            <a:ext cx="19431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dy Health">
            <a:extLst>
              <a:ext uri="{FF2B5EF4-FFF2-40B4-BE49-F238E27FC236}">
                <a16:creationId xmlns:a16="http://schemas.microsoft.com/office/drawing/2014/main" id="{EB0ADE41-7B92-43C3-BC1B-22A2DF7ED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120" y="5098529"/>
            <a:ext cx="1940663" cy="59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mily Health Center">
            <a:extLst>
              <a:ext uri="{FF2B5EF4-FFF2-40B4-BE49-F238E27FC236}">
                <a16:creationId xmlns:a16="http://schemas.microsoft.com/office/drawing/2014/main" id="{FA1115A4-C52D-4EFC-911E-16804DB17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68" y="4971756"/>
            <a:ext cx="3105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ES">
            <a:extLst>
              <a:ext uri="{FF2B5EF4-FFF2-40B4-BE49-F238E27FC236}">
                <a16:creationId xmlns:a16="http://schemas.microsoft.com/office/drawing/2014/main" id="{4B6FF7D9-6BD3-4631-A49C-033B3486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933" y="1931760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95C8D-10A5-43FC-AEF5-53CD8B6E420A}"/>
              </a:ext>
            </a:extLst>
          </p:cNvPr>
          <p:cNvSpPr txBox="1"/>
          <p:nvPr/>
        </p:nvSpPr>
        <p:spPr>
          <a:xfrm>
            <a:off x="8411743" y="1237353"/>
            <a:ext cx="144702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CENTER</a:t>
            </a:r>
          </a:p>
          <a:p>
            <a:r>
              <a:rPr lang="en-US" dirty="0">
                <a:latin typeface="Arial Black" panose="020B0A04020102020204" pitchFamily="34" charset="0"/>
              </a:rPr>
              <a:t>ON</a:t>
            </a:r>
          </a:p>
          <a:p>
            <a:r>
              <a:rPr lang="en-US" dirty="0">
                <a:latin typeface="Arial Black" panose="020B0A04020102020204" pitchFamily="34" charset="0"/>
              </a:rPr>
              <a:t>HALSTED</a:t>
            </a:r>
          </a:p>
        </p:txBody>
      </p:sp>
      <p:sp>
        <p:nvSpPr>
          <p:cNvPr id="11" name="Rectangle 10" descr="Books on shelf outline">
            <a:extLst>
              <a:ext uri="{FF2B5EF4-FFF2-40B4-BE49-F238E27FC236}">
                <a16:creationId xmlns:a16="http://schemas.microsoft.com/office/drawing/2014/main" id="{F1569D95-54DB-41A2-8C51-4F9EEA0CA955}"/>
              </a:ext>
            </a:extLst>
          </p:cNvPr>
          <p:cNvSpPr/>
          <p:nvPr/>
        </p:nvSpPr>
        <p:spPr>
          <a:xfrm>
            <a:off x="1270800" y="796831"/>
            <a:ext cx="1063125" cy="1063125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B0B24A1-033E-4632-AEBE-7C8F7D0C4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6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31"/>
    </mc:Choice>
    <mc:Fallback>
      <p:transition spd="slow" advTm="3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F744-BA5D-4406-86D5-4847A009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0" y="642594"/>
            <a:ext cx="8512629" cy="1371600"/>
          </a:xfrm>
        </p:spPr>
        <p:txBody>
          <a:bodyPr/>
          <a:lstStyle/>
          <a:p>
            <a:r>
              <a:rPr lang="en-US" dirty="0"/>
              <a:t>CONTENT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5639F-230E-408B-A9BF-B49906DA4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Researched content:</a:t>
            </a:r>
          </a:p>
          <a:p>
            <a:pPr lvl="1"/>
            <a:r>
              <a:rPr lang="en-US" dirty="0"/>
              <a:t>Illinois General Assembly</a:t>
            </a:r>
          </a:p>
          <a:p>
            <a:pPr lvl="2"/>
            <a:r>
              <a:rPr lang="en-US" dirty="0"/>
              <a:t>Administrative Code</a:t>
            </a:r>
          </a:p>
          <a:p>
            <a:pPr lvl="2"/>
            <a:r>
              <a:rPr lang="en-US" dirty="0"/>
              <a:t>Statues</a:t>
            </a:r>
          </a:p>
          <a:p>
            <a:pPr lvl="1"/>
            <a:r>
              <a:rPr lang="en-US" dirty="0"/>
              <a:t>Agency for Healthcare Research and Quality</a:t>
            </a:r>
          </a:p>
          <a:p>
            <a:pPr lvl="1"/>
            <a:r>
              <a:rPr lang="en-US" dirty="0"/>
              <a:t>Centers for Disease Control &amp; Prevention</a:t>
            </a:r>
          </a:p>
          <a:p>
            <a:pPr lvl="1"/>
            <a:r>
              <a:rPr lang="en-US" dirty="0"/>
              <a:t>Center for Medicaid and Medicare Services</a:t>
            </a:r>
          </a:p>
          <a:p>
            <a:pPr lvl="1"/>
            <a:r>
              <a:rPr lang="en-US" dirty="0"/>
              <a:t>Getting to Zero Illinois</a:t>
            </a:r>
          </a:p>
          <a:p>
            <a:pPr lvl="1"/>
            <a:r>
              <a:rPr lang="en-US" dirty="0"/>
              <a:t>HIV.gov</a:t>
            </a:r>
          </a:p>
          <a:p>
            <a:pPr lvl="1"/>
            <a:r>
              <a:rPr lang="en-US" dirty="0"/>
              <a:t>Illinois Department of Human Services</a:t>
            </a:r>
          </a:p>
          <a:p>
            <a:pPr lvl="1"/>
            <a:r>
              <a:rPr lang="en-US" dirty="0"/>
              <a:t>National Institute of Health</a:t>
            </a:r>
          </a:p>
          <a:p>
            <a:pPr lvl="1"/>
            <a:r>
              <a:rPr lang="en-US" dirty="0"/>
              <a:t>Occupational Safety and Health Administration</a:t>
            </a:r>
          </a:p>
          <a:p>
            <a:pPr lvl="1"/>
            <a:r>
              <a:rPr lang="en-US" dirty="0"/>
              <a:t>Public Health Institute of Metropolitan Chicago</a:t>
            </a:r>
          </a:p>
          <a:p>
            <a:pPr lvl="1"/>
            <a:r>
              <a:rPr lang="en-US" dirty="0"/>
              <a:t>U.S. Public Health Service</a:t>
            </a:r>
          </a:p>
          <a:p>
            <a:pPr lvl="1"/>
            <a:r>
              <a:rPr lang="en-US" dirty="0"/>
              <a:t>Patient Centered Medical Home (PCMH) Standards &amp; Guidelines</a:t>
            </a:r>
          </a:p>
          <a:p>
            <a:pPr lvl="1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008D0F-6B6D-46C7-AAB3-67280AB3BFD7}"/>
              </a:ext>
            </a:extLst>
          </p:cNvPr>
          <p:cNvSpPr/>
          <p:nvPr/>
        </p:nvSpPr>
        <p:spPr>
          <a:xfrm>
            <a:off x="1066800" y="642594"/>
            <a:ext cx="147112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Professor female with solid fill">
            <a:extLst>
              <a:ext uri="{FF2B5EF4-FFF2-40B4-BE49-F238E27FC236}">
                <a16:creationId xmlns:a16="http://schemas.microsoft.com/office/drawing/2014/main" id="{3CE67DB2-2D93-4275-8279-379E78B36A94}"/>
              </a:ext>
            </a:extLst>
          </p:cNvPr>
          <p:cNvSpPr/>
          <p:nvPr/>
        </p:nvSpPr>
        <p:spPr>
          <a:xfrm>
            <a:off x="7671318" y="1879373"/>
            <a:ext cx="4040155" cy="3849624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 descr="Books on shelf outline">
            <a:extLst>
              <a:ext uri="{FF2B5EF4-FFF2-40B4-BE49-F238E27FC236}">
                <a16:creationId xmlns:a16="http://schemas.microsoft.com/office/drawing/2014/main" id="{09C64B68-1F9C-47B1-B785-70CC4EEA378C}"/>
              </a:ext>
            </a:extLst>
          </p:cNvPr>
          <p:cNvSpPr/>
          <p:nvPr/>
        </p:nvSpPr>
        <p:spPr>
          <a:xfrm>
            <a:off x="1270800" y="796831"/>
            <a:ext cx="1063125" cy="1063125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8F2111C-9577-4645-844C-CC6A5FB67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8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0"/>
    </mc:Choice>
    <mc:Fallback>
      <p:transition spd="slow" advTm="2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FE7D-A5D6-495B-A3F6-727C392EE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562" y="642594"/>
            <a:ext cx="8484637" cy="1371600"/>
          </a:xfrm>
        </p:spPr>
        <p:txBody>
          <a:bodyPr/>
          <a:lstStyle/>
          <a:p>
            <a:r>
              <a:rPr lang="en-US" dirty="0"/>
              <a:t>IMPACT/RECOMMENDATIONS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2772D-2CF0-4608-B15E-52F7FCF05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775" algn="l"/>
              </a:tabLst>
            </a:pPr>
            <a:r>
              <a:rPr lang="en-US" sz="1600" b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IMPACT:</a:t>
            </a:r>
          </a:p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775" algn="l"/>
              </a:tabLst>
            </a:pPr>
            <a:endParaRPr lang="en-US" sz="16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3413" indent="-633413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22222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operations manual will provide </a:t>
            </a: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 maintain safe, reliable and effective clinic operations by:</a:t>
            </a:r>
          </a:p>
          <a:p>
            <a:pPr marL="625475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romoting a culture of teamwork</a:t>
            </a:r>
          </a:p>
          <a:p>
            <a:pPr marL="1149350" indent="-515938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practicing evidence-based and regulatory processes that follow proven standardization and governmental expectations</a:t>
            </a:r>
            <a:endParaRPr lang="en-US" sz="16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5475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providing transparency for practice adherence </a:t>
            </a:r>
          </a:p>
          <a:p>
            <a:pPr marL="1149350" indent="-515938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delivering a tool for employees to make responsible decisions and exhibit discretionary behaviors </a:t>
            </a:r>
          </a:p>
          <a:p>
            <a:pPr marL="625475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voiding diagnostic failures leading to patient harm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952FB8-C885-433F-90BE-DE3194151C65}"/>
              </a:ext>
            </a:extLst>
          </p:cNvPr>
          <p:cNvSpPr/>
          <p:nvPr/>
        </p:nvSpPr>
        <p:spPr>
          <a:xfrm>
            <a:off x="1066800" y="642594"/>
            <a:ext cx="1461796" cy="13716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Future with solid fill">
            <a:extLst>
              <a:ext uri="{FF2B5EF4-FFF2-40B4-BE49-F238E27FC236}">
                <a16:creationId xmlns:a16="http://schemas.microsoft.com/office/drawing/2014/main" id="{013858C6-0FAF-477E-980A-399E96FB7A1D}"/>
              </a:ext>
            </a:extLst>
          </p:cNvPr>
          <p:cNvSpPr/>
          <p:nvPr/>
        </p:nvSpPr>
        <p:spPr>
          <a:xfrm>
            <a:off x="1266135" y="796831"/>
            <a:ext cx="1063125" cy="106312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C6100-702C-495B-8549-CDD2BD2BBC55}"/>
              </a:ext>
            </a:extLst>
          </p:cNvPr>
          <p:cNvSpPr txBox="1"/>
          <p:nvPr/>
        </p:nvSpPr>
        <p:spPr>
          <a:xfrm>
            <a:off x="6678706" y="6188512"/>
            <a:ext cx="5100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ea typeface="Calibri" panose="020F0502020204030204" pitchFamily="34" charset="0"/>
              </a:rPr>
              <a:t>(Shaw et al., 2013; </a:t>
            </a:r>
            <a:r>
              <a:rPr lang="en-US" sz="1200" dirty="0" err="1">
                <a:effectLst/>
                <a:ea typeface="Calibri" panose="020F0502020204030204" pitchFamily="34" charset="0"/>
              </a:rPr>
              <a:t>Alyaha</a:t>
            </a:r>
            <a:r>
              <a:rPr lang="en-US" sz="1200" dirty="0">
                <a:effectLst/>
                <a:ea typeface="Calibri" panose="020F0502020204030204" pitchFamily="34" charset="0"/>
              </a:rPr>
              <a:t> et al., 2018; </a:t>
            </a:r>
            <a:r>
              <a:rPr lang="en-US" sz="1200" dirty="0" err="1">
                <a:effectLst/>
                <a:ea typeface="Calibri" panose="020F0502020204030204" pitchFamily="34" charset="0"/>
              </a:rPr>
              <a:t>Katou</a:t>
            </a:r>
            <a:r>
              <a:rPr lang="en-US" sz="1200" dirty="0">
                <a:effectLst/>
                <a:ea typeface="Calibri" panose="020F0502020204030204" pitchFamily="34" charset="0"/>
              </a:rPr>
              <a:t> and </a:t>
            </a:r>
            <a:r>
              <a:rPr lang="en-US" sz="1200" dirty="0" err="1">
                <a:effectLst/>
                <a:ea typeface="Calibri" panose="020F0502020204030204" pitchFamily="34" charset="0"/>
              </a:rPr>
              <a:t>Budhwar</a:t>
            </a:r>
            <a:r>
              <a:rPr lang="en-US" sz="1200" dirty="0">
                <a:effectLst/>
                <a:ea typeface="Calibri" panose="020F0502020204030204" pitchFamily="34" charset="0"/>
              </a:rPr>
              <a:t>, 2010)</a:t>
            </a:r>
            <a:endParaRPr lang="en-US" sz="1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250A312-1321-42D0-AA52-8ABEE01E27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71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45"/>
    </mc:Choice>
    <mc:Fallback>
      <p:transition spd="slow" advTm="4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FE7D-A5D6-495B-A3F6-727C392EE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562" y="642594"/>
            <a:ext cx="8484637" cy="1371600"/>
          </a:xfrm>
        </p:spPr>
        <p:txBody>
          <a:bodyPr/>
          <a:lstStyle/>
          <a:p>
            <a:r>
              <a:rPr lang="en-US" dirty="0"/>
              <a:t>IMPACT/RECOMMENDATIONS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2772D-2CF0-4608-B15E-52F7FCF05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775" algn="l"/>
              </a:tabLst>
            </a:pPr>
            <a:r>
              <a:rPr lang="en-US" sz="1600" b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775" algn="l"/>
              </a:tabLst>
            </a:pPr>
            <a:endParaRPr lang="en-US" sz="16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tabLst>
                <a:tab pos="612775" algn="l"/>
              </a:tabLst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Opportunities recommended for stakeholders include:</a:t>
            </a: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tabLst>
                <a:tab pos="612775" algn="l"/>
              </a:tabLst>
            </a:pPr>
            <a:endParaRPr lang="en-US" sz="16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making the manual web based for user friendly access</a:t>
            </a: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partnering with behavioral health providers</a:t>
            </a:r>
            <a:endParaRPr lang="en-US" sz="16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reviewing and critiquing the manual at least annually </a:t>
            </a: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incorporating regulatory updates</a:t>
            </a:r>
            <a:endParaRPr lang="en-US" sz="1600" b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maintaining metric analysis for patient care improvement</a:t>
            </a: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considering accreditation to </a:t>
            </a:r>
          </a:p>
          <a:p>
            <a:pPr marL="1535113" marR="0" indent="-4572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12775" algn="l"/>
              </a:tabLst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keep stakeholders and staff accountable to quality improvement</a:t>
            </a:r>
          </a:p>
          <a:p>
            <a:pPr marL="1535113" marR="0" indent="-4572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12775" algn="l"/>
              </a:tabLst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promote the clinic’s dedication to safe patient care</a:t>
            </a:r>
          </a:p>
          <a:p>
            <a:pPr marL="1535113" marR="0" indent="-4572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12775" algn="l"/>
              </a:tabLst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Strengthen the adherence to proven evidence and expectations of quality care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952FB8-C885-433F-90BE-DE3194151C65}"/>
              </a:ext>
            </a:extLst>
          </p:cNvPr>
          <p:cNvSpPr/>
          <p:nvPr/>
        </p:nvSpPr>
        <p:spPr>
          <a:xfrm>
            <a:off x="1066800" y="642594"/>
            <a:ext cx="1461796" cy="13716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Future with solid fill">
            <a:extLst>
              <a:ext uri="{FF2B5EF4-FFF2-40B4-BE49-F238E27FC236}">
                <a16:creationId xmlns:a16="http://schemas.microsoft.com/office/drawing/2014/main" id="{013858C6-0FAF-477E-980A-399E96FB7A1D}"/>
              </a:ext>
            </a:extLst>
          </p:cNvPr>
          <p:cNvSpPr/>
          <p:nvPr/>
        </p:nvSpPr>
        <p:spPr>
          <a:xfrm>
            <a:off x="1266135" y="796831"/>
            <a:ext cx="1063125" cy="106312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B2691E-7EC0-40B9-A735-2DF1453A8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02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42"/>
    </mc:Choice>
    <mc:Fallback>
      <p:transition spd="slow" advTm="5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6595-663B-4C81-B08F-32715B35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596" y="642594"/>
            <a:ext cx="8596604" cy="1371600"/>
          </a:xfrm>
        </p:spPr>
        <p:txBody>
          <a:bodyPr/>
          <a:lstStyle/>
          <a:p>
            <a:r>
              <a:rPr lang="en-US" dirty="0"/>
              <a:t>ACKNOWLEDGEMENTS: ACADEMIC INSTRUCTORS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64A98-0DD4-417A-BCA8-B2B3153F6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Dr. Sheryl </a:t>
            </a:r>
            <a:r>
              <a:rPr lang="en-US" sz="1800" dirty="0" err="1"/>
              <a:t>Stogis</a:t>
            </a:r>
            <a:r>
              <a:rPr lang="en-US" sz="1800" dirty="0"/>
              <a:t>, DrPH, RN – Faculty Mentor – UIC College of Nursing</a:t>
            </a:r>
          </a:p>
          <a:p>
            <a:r>
              <a:rPr lang="en-US" sz="1800" dirty="0"/>
              <a:t>Dr. Karen Cotler, DNP, FNP-BC, FAANP – Project Mentor – UIC College of Nursing</a:t>
            </a:r>
          </a:p>
          <a:p>
            <a:endParaRPr lang="en-US" dirty="0"/>
          </a:p>
          <a:p>
            <a:endParaRPr lang="en-US" dirty="0"/>
          </a:p>
          <a:p>
            <a:pPr marL="274320" lvl="1" indent="0">
              <a:buNone/>
            </a:pPr>
            <a:r>
              <a:rPr lang="en-US" sz="2000" i="1" dirty="0"/>
              <a:t>Thank you for introducing me to this project and allowing me to explore the world of HIV prevention.  I appreciate the opportunity to create this manual for the Center on Halsted </a:t>
            </a:r>
            <a:r>
              <a:rPr lang="en-US" sz="2000" i="1" dirty="0" err="1"/>
              <a:t>PrEP</a:t>
            </a:r>
            <a:r>
              <a:rPr lang="en-US" sz="2000" i="1" dirty="0"/>
              <a:t> Clinic.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2B7F9D-79C2-4C8E-9E13-224AFB829532}"/>
              </a:ext>
            </a:extLst>
          </p:cNvPr>
          <p:cNvSpPr/>
          <p:nvPr/>
        </p:nvSpPr>
        <p:spPr>
          <a:xfrm>
            <a:off x="978613" y="642594"/>
            <a:ext cx="145667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Sunflower with solid fill">
            <a:extLst>
              <a:ext uri="{FF2B5EF4-FFF2-40B4-BE49-F238E27FC236}">
                <a16:creationId xmlns:a16="http://schemas.microsoft.com/office/drawing/2014/main" id="{F497CA38-F8C8-4F49-89CF-1558FA512F32}"/>
              </a:ext>
            </a:extLst>
          </p:cNvPr>
          <p:cNvSpPr/>
          <p:nvPr/>
        </p:nvSpPr>
        <p:spPr>
          <a:xfrm>
            <a:off x="1175388" y="796831"/>
            <a:ext cx="1063125" cy="106312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9F64F96-BDFA-457A-8148-697D19B9C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1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63"/>
    </mc:Choice>
    <mc:Fallback>
      <p:transition spd="slow" advTm="16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9F54-5D01-4849-82E1-388A1E27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596" y="642594"/>
            <a:ext cx="8596604" cy="1371600"/>
          </a:xfrm>
        </p:spPr>
        <p:txBody>
          <a:bodyPr/>
          <a:lstStyle/>
          <a:p>
            <a:r>
              <a:rPr lang="en-US" dirty="0"/>
              <a:t>ACKNOWLEDGEMENTS: </a:t>
            </a:r>
            <a:br>
              <a:rPr lang="en-US" dirty="0"/>
            </a:br>
            <a:r>
              <a:rPr lang="en-US" dirty="0"/>
              <a:t>PROJECT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2F9F5-6E55-4C1C-8885-698452F17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8275" indent="0">
              <a:buNone/>
            </a:pPr>
            <a:endParaRPr lang="en-US" sz="2000" i="1" dirty="0"/>
          </a:p>
          <a:p>
            <a:pPr marL="168275" indent="0">
              <a:buNone/>
            </a:pPr>
            <a:endParaRPr lang="en-US" sz="2000" i="1" dirty="0"/>
          </a:p>
          <a:p>
            <a:pPr marL="168275" indent="0">
              <a:buNone/>
            </a:pPr>
            <a:r>
              <a:rPr lang="en-US" sz="2000" i="1" dirty="0"/>
              <a:t>Thank you for allowing me to compile evidence-based processes and regulations with processes conducive to the COH </a:t>
            </a:r>
            <a:r>
              <a:rPr lang="en-US" sz="2000" i="1" dirty="0" err="1"/>
              <a:t>PrEP</a:t>
            </a:r>
            <a:r>
              <a:rPr lang="en-US" sz="2000" i="1" dirty="0"/>
              <a:t> clinic. My experiences have given me the opportunity to learn about HIV prevention and regulatory standards for outpatient care.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D7408B-29C7-413B-A12F-D5608D012F9E}"/>
              </a:ext>
            </a:extLst>
          </p:cNvPr>
          <p:cNvSpPr/>
          <p:nvPr/>
        </p:nvSpPr>
        <p:spPr>
          <a:xfrm>
            <a:off x="978613" y="642594"/>
            <a:ext cx="145667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Sunflower with solid fill">
            <a:extLst>
              <a:ext uri="{FF2B5EF4-FFF2-40B4-BE49-F238E27FC236}">
                <a16:creationId xmlns:a16="http://schemas.microsoft.com/office/drawing/2014/main" id="{43CCB783-8DAC-4B2A-9AFA-AEF9580909A9}"/>
              </a:ext>
            </a:extLst>
          </p:cNvPr>
          <p:cNvSpPr/>
          <p:nvPr/>
        </p:nvSpPr>
        <p:spPr>
          <a:xfrm>
            <a:off x="1175388" y="796831"/>
            <a:ext cx="1063125" cy="106312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4B0A96-675F-4CF8-B984-426323D74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2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39"/>
    </mc:Choice>
    <mc:Fallback>
      <p:transition spd="slow" advTm="24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EA49-7144-4180-9BAA-911CD234E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604" y="642594"/>
            <a:ext cx="8624595" cy="1371600"/>
          </a:xfrm>
        </p:spPr>
        <p:txBody>
          <a:bodyPr/>
          <a:lstStyle/>
          <a:p>
            <a:r>
              <a:rPr lang="en-US" dirty="0"/>
              <a:t>ACKNOWLEDGEMENTS: </a:t>
            </a:r>
            <a:br>
              <a:rPr lang="en-US" dirty="0"/>
            </a:br>
            <a:r>
              <a:rPr lang="en-US" dirty="0"/>
              <a:t>COMPARISON PREP CLINICS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9A44E-861B-44E8-A336-533212E5A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8485AA78-5532-4D67-A5BB-D72ADAB49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945395"/>
              </p:ext>
            </p:extLst>
          </p:nvPr>
        </p:nvGraphicFramePr>
        <p:xfrm>
          <a:off x="2691882" y="1938105"/>
          <a:ext cx="6808236" cy="3186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412">
                  <a:extLst>
                    <a:ext uri="{9D8B030D-6E8A-4147-A177-3AD203B41FA5}">
                      <a16:colId xmlns:a16="http://schemas.microsoft.com/office/drawing/2014/main" val="1282002877"/>
                    </a:ext>
                  </a:extLst>
                </a:gridCol>
                <a:gridCol w="2269412">
                  <a:extLst>
                    <a:ext uri="{9D8B030D-6E8A-4147-A177-3AD203B41FA5}">
                      <a16:colId xmlns:a16="http://schemas.microsoft.com/office/drawing/2014/main" val="1815864736"/>
                    </a:ext>
                  </a:extLst>
                </a:gridCol>
                <a:gridCol w="2269412">
                  <a:extLst>
                    <a:ext uri="{9D8B030D-6E8A-4147-A177-3AD203B41FA5}">
                      <a16:colId xmlns:a16="http://schemas.microsoft.com/office/drawing/2014/main" val="456302991"/>
                    </a:ext>
                  </a:extLst>
                </a:gridCol>
              </a:tblGrid>
              <a:tr h="45612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Name </a:t>
                      </a: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Locations for Services</a:t>
                      </a: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Program Affiliation</a:t>
                      </a: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40381"/>
                  </a:ext>
                </a:extLst>
              </a:tr>
              <a:tr h="40811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Center on Halsted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Chicago, Illinois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University of Illinois Health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98123"/>
                  </a:ext>
                </a:extLst>
              </a:tr>
              <a:tr h="40811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Gay City: Seattle’s LGBTQ Center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Seattle, Washington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University of Washington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24874"/>
                  </a:ext>
                </a:extLst>
              </a:tr>
              <a:tr h="3213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Grady Hospital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Atlanta, Georgia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Grady Hospital System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004465"/>
                  </a:ext>
                </a:extLst>
              </a:tr>
              <a:tr h="40811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Family Health Center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Kalamazoo, Michigan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Portage, Michigan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Independent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353484"/>
                  </a:ext>
                </a:extLst>
              </a:tr>
              <a:tr h="57615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Cares – Southwest Michigan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Benton Harbor, Michigan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Kalamazoo, Michigan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Independent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716131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1167D36-F326-4DF9-8AB6-44AE6899CB40}"/>
              </a:ext>
            </a:extLst>
          </p:cNvPr>
          <p:cNvSpPr/>
          <p:nvPr/>
        </p:nvSpPr>
        <p:spPr>
          <a:xfrm>
            <a:off x="978613" y="642594"/>
            <a:ext cx="145667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" name="Rectangle 5" descr="Sunflower with solid fill">
            <a:extLst>
              <a:ext uri="{FF2B5EF4-FFF2-40B4-BE49-F238E27FC236}">
                <a16:creationId xmlns:a16="http://schemas.microsoft.com/office/drawing/2014/main" id="{D14B1539-7AA0-47A8-9B28-582CA3A62ACC}"/>
              </a:ext>
            </a:extLst>
          </p:cNvPr>
          <p:cNvSpPr/>
          <p:nvPr/>
        </p:nvSpPr>
        <p:spPr>
          <a:xfrm>
            <a:off x="1175388" y="796831"/>
            <a:ext cx="1063125" cy="106312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42A59-ED05-4509-B40A-D5106526FA26}"/>
              </a:ext>
            </a:extLst>
          </p:cNvPr>
          <p:cNvSpPr txBox="1"/>
          <p:nvPr/>
        </p:nvSpPr>
        <p:spPr>
          <a:xfrm>
            <a:off x="1290917" y="521345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Thank you for allowing me to discuss their </a:t>
            </a:r>
            <a:r>
              <a:rPr lang="en-US" sz="2000" i="1" dirty="0" err="1"/>
              <a:t>PrEP</a:t>
            </a:r>
            <a:r>
              <a:rPr lang="en-US" sz="2000" i="1" dirty="0"/>
              <a:t> clinics and processes.  I appreciate them sharing their clinics’ content and hope my project will assist their organizations in maintaining an evidence-based operation.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DEE5850-C945-47C2-82C1-E1BDB163B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63"/>
    </mc:Choice>
    <mc:Fallback>
      <p:transition spd="slow" advTm="2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6913F-9C8C-468A-9DB8-54D67572D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596" y="642594"/>
            <a:ext cx="8596604" cy="1371600"/>
          </a:xfrm>
        </p:spPr>
        <p:txBody>
          <a:bodyPr/>
          <a:lstStyle/>
          <a:p>
            <a:r>
              <a:rPr lang="en-US" dirty="0"/>
              <a:t>ACKNOWLEDGEMENTS: </a:t>
            </a:r>
            <a:br>
              <a:rPr lang="en-US" dirty="0"/>
            </a:br>
            <a:r>
              <a:rPr lang="en-US" dirty="0"/>
              <a:t>PROJECT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848B4-0828-49C3-A97A-F84AB6DBC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UIC DNP Student preparing the clinical section</a:t>
            </a:r>
          </a:p>
          <a:p>
            <a:endParaRPr lang="en-US" sz="1800" dirty="0"/>
          </a:p>
          <a:p>
            <a:endParaRPr lang="en-US" dirty="0"/>
          </a:p>
          <a:p>
            <a:pPr marL="168275" indent="0">
              <a:buNone/>
            </a:pPr>
            <a:r>
              <a:rPr lang="en-US" sz="2000" i="1" dirty="0"/>
              <a:t>Thank you for working with me on this project.  I wish her well with the clinical section of the manual and hope our beginnings will prove useful for her final project.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040F67-2D04-4F14-9DC8-C8C2968F468B}"/>
              </a:ext>
            </a:extLst>
          </p:cNvPr>
          <p:cNvSpPr/>
          <p:nvPr/>
        </p:nvSpPr>
        <p:spPr>
          <a:xfrm>
            <a:off x="978613" y="642594"/>
            <a:ext cx="145667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Sunflower with solid fill">
            <a:extLst>
              <a:ext uri="{FF2B5EF4-FFF2-40B4-BE49-F238E27FC236}">
                <a16:creationId xmlns:a16="http://schemas.microsoft.com/office/drawing/2014/main" id="{FAA51B42-58CC-442C-854A-3BF2A5B3B66C}"/>
              </a:ext>
            </a:extLst>
          </p:cNvPr>
          <p:cNvSpPr/>
          <p:nvPr/>
        </p:nvSpPr>
        <p:spPr>
          <a:xfrm>
            <a:off x="1175388" y="796831"/>
            <a:ext cx="1063125" cy="106312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0E7BD54-1462-442F-A28B-9BB35015E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7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18"/>
    </mc:Choice>
    <mc:Fallback>
      <p:transition spd="slow" advTm="2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90A55-695B-4A60-900A-48271CC6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771D4-FE3A-44E1-8B39-97A65D5A7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Evan Powell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CB4A59-61F8-4CB2-B41E-B83A988883C1}"/>
              </a:ext>
            </a:extLst>
          </p:cNvPr>
          <p:cNvSpPr txBox="1">
            <a:spLocks/>
          </p:cNvSpPr>
          <p:nvPr/>
        </p:nvSpPr>
        <p:spPr>
          <a:xfrm>
            <a:off x="2528596" y="642594"/>
            <a:ext cx="859660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ACKNOWLEDGEMENTS: </a:t>
            </a:r>
            <a:br>
              <a:rPr lang="en-US" dirty="0"/>
            </a:br>
            <a:r>
              <a:rPr lang="en-US" dirty="0"/>
              <a:t>MUSICAL DIRECTOR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49198B-B9ED-4671-B9A5-F2DF22305D77}"/>
              </a:ext>
            </a:extLst>
          </p:cNvPr>
          <p:cNvSpPr/>
          <p:nvPr/>
        </p:nvSpPr>
        <p:spPr>
          <a:xfrm>
            <a:off x="978613" y="642594"/>
            <a:ext cx="145667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" name="Rectangle 5" descr="Sunflower with solid fill">
            <a:extLst>
              <a:ext uri="{FF2B5EF4-FFF2-40B4-BE49-F238E27FC236}">
                <a16:creationId xmlns:a16="http://schemas.microsoft.com/office/drawing/2014/main" id="{AA82EE15-BF11-4E42-A6BB-E6FF414B4472}"/>
              </a:ext>
            </a:extLst>
          </p:cNvPr>
          <p:cNvSpPr/>
          <p:nvPr/>
        </p:nvSpPr>
        <p:spPr>
          <a:xfrm>
            <a:off x="1175388" y="796831"/>
            <a:ext cx="1063125" cy="106312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162B8-4AB7-4963-BAC8-4D3F1503E775}"/>
              </a:ext>
            </a:extLst>
          </p:cNvPr>
          <p:cNvSpPr txBox="1"/>
          <p:nvPr/>
        </p:nvSpPr>
        <p:spPr>
          <a:xfrm>
            <a:off x="1308847" y="3244334"/>
            <a:ext cx="90991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Thank you for the musical insight and assistance with my project.</a:t>
            </a:r>
            <a:endParaRPr lang="en-US" sz="2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CBA9574-6672-4B14-BF6E-54D9166CA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3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1"/>
    </mc:Choice>
    <mc:Fallback>
      <p:transition spd="slow" advTm="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B7AF-8302-4B8B-B362-4EE0B5899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6D9BB-1800-4C16-9A2D-66247649D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6000" dirty="0"/>
              <a:t>THANK YOU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72BE79-A774-4906-BD69-923824714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0"/>
    </mc:Choice>
    <mc:Fallback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11F80-571F-4537-BF38-ECDFA10A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E3343-98BB-4347-BA76-27E728339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5AEAC7E-D12A-47E3-96B7-8DD8B9167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868" y="1007047"/>
            <a:ext cx="3019425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53E21DEB-9DA3-4534-AA97-16308F720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36" y="2878991"/>
            <a:ext cx="3169621" cy="17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D64EC2A-1851-4E32-B554-88816AF5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364" y="3936873"/>
            <a:ext cx="3021313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B46CE-0871-4F5D-A540-FF9A243C3920}"/>
              </a:ext>
            </a:extLst>
          </p:cNvPr>
          <p:cNvSpPr txBox="1"/>
          <p:nvPr/>
        </p:nvSpPr>
        <p:spPr>
          <a:xfrm>
            <a:off x="1066800" y="905256"/>
            <a:ext cx="34565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i="1" u="none" strike="noStrike" dirty="0">
                <a:effectLst/>
                <a:latin typeface="Merriweather" panose="020B0604020202020204" pitchFamily="2" charset="0"/>
              </a:rPr>
              <a:t>Clinical Issue/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i="1" u="sng" strike="noStrike" dirty="0">
                <a:effectLst/>
                <a:latin typeface="Merriweather" panose="020B0604020202020204" pitchFamily="2" charset="0"/>
              </a:rPr>
              <a:t>Practice Problem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2400" b="1" i="1" u="sng" strike="noStrike" dirty="0">
              <a:effectLst/>
              <a:latin typeface="Merriweather" panose="020B0604020202020204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0" i="1" u="none" strike="noStrike" dirty="0">
                <a:effectLst/>
                <a:latin typeface="Merriweather" panose="020B0604020202020204" pitchFamily="2" charset="0"/>
              </a:rPr>
              <a:t>To produce a sustainable operational policy manual for staff to follow in efforts of reducing daily work practice inconsistencies to deliver safe and reliable care.</a:t>
            </a:r>
            <a:endParaRPr lang="en-US" sz="2400" dirty="0">
              <a:effectLst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AFD8AE1-AE3A-4E18-9BA3-04CC761572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75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12"/>
    </mc:Choice>
    <mc:Fallback>
      <p:transition spd="slow" advTm="4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8CD31-F2ED-440B-BE90-45BB637F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700EB-C02E-438C-809E-BB314FB31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Alyahya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M., Hijazi, H., Al </a:t>
            </a:r>
            <a:r>
              <a:rPr lang="en-US" sz="1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Qudah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J., </a:t>
            </a:r>
            <a:r>
              <a:rPr lang="en-US" sz="1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Alshyab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S., &amp; </a:t>
            </a:r>
            <a:r>
              <a:rPr lang="en-US" sz="1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Alkhalidi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W. (2018). Evaluation of infection</a:t>
            </a:r>
          </a:p>
          <a:p>
            <a:pPr marL="27432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prevention and control policies, procedures, and practices: An ethnographic study. </a:t>
            </a:r>
            <a:r>
              <a:rPr lang="en-US" sz="17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American Journal of Infection Control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46; pages 1348-1355, </a:t>
            </a:r>
            <a:r>
              <a:rPr lang="en-US" sz="17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.org/10.1016/j.ajic.2018.05.023</a:t>
            </a:r>
          </a:p>
          <a:p>
            <a:pPr marL="287338" indent="-287338"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Frankel A,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Haraden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C, Federico F, &amp;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Lenoci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-Edwards J. </a:t>
            </a:r>
            <a:r>
              <a:rPr lang="en-US" sz="1800" i="1" dirty="0">
                <a:effectLst/>
                <a:latin typeface="+mn-lt"/>
                <a:ea typeface="Calibri" panose="020F0502020204030204" pitchFamily="34" charset="0"/>
              </a:rPr>
              <a:t>A Framework for Safe, Reliable, and Effective Care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. White Paper. Cambridge, MA: Institute for Healthcare Improvement and Safe &amp; Reliable Healthcare; 2017. 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7338" indent="-287338">
              <a:buNone/>
            </a:pPr>
            <a:r>
              <a:rPr lang="en-US" sz="170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Katou</a:t>
            </a:r>
            <a:r>
              <a:rPr lang="en-US" sz="17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A. &amp; </a:t>
            </a:r>
            <a:r>
              <a:rPr lang="en-US" sz="170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Budhwar</a:t>
            </a:r>
            <a:r>
              <a:rPr lang="en-US" sz="17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P. (2010). Causal relationship between HRM policies and organizational  performance: Evidence from the Greek manufacturing sector. </a:t>
            </a:r>
            <a:r>
              <a:rPr lang="en-US" sz="1700" i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European Management Journal</a:t>
            </a:r>
            <a:r>
              <a:rPr lang="en-US" sz="17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28(1), pages 25-39, </a:t>
            </a:r>
            <a:r>
              <a:rPr lang="en-US" sz="1700" u="sng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https://doi.org/10.1016/j.emj.2009.06.001</a:t>
            </a:r>
            <a:endParaRPr lang="en-US" sz="1700" u="sng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Mohr, D., </a:t>
            </a:r>
            <a:r>
              <a:rPr lang="en-US" sz="1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Benzer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J., &amp; Young, G. (2013). Provider workload and quality of care in primary care</a:t>
            </a:r>
          </a:p>
          <a:p>
            <a:pPr marL="27432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settings: Moderating role of relational climate. </a:t>
            </a:r>
            <a:r>
              <a:rPr lang="en-US" sz="17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Medical Care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51(1), pages 108-114, </a:t>
            </a:r>
            <a:r>
              <a:rPr lang="en-US" sz="1700" dirty="0">
                <a:solidFill>
                  <a:srgbClr val="2D2D2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DOI: 10.1097/MLR.0b013e318277f1cb</a:t>
            </a:r>
            <a:endParaRPr lang="en-US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7338" indent="-287338">
              <a:buNone/>
            </a:pPr>
            <a:r>
              <a:rPr lang="en-US" sz="1700" b="0" kern="1200" dirty="0">
                <a:solidFill>
                  <a:srgbClr val="000000"/>
                </a:solidFill>
                <a:effectLst/>
              </a:rPr>
              <a:t>Shaw, R., </a:t>
            </a:r>
            <a:r>
              <a:rPr lang="en-US" sz="1700" b="0" kern="1200" dirty="0" err="1">
                <a:solidFill>
                  <a:srgbClr val="000000"/>
                </a:solidFill>
                <a:effectLst/>
              </a:rPr>
              <a:t>Sweester</a:t>
            </a:r>
            <a:r>
              <a:rPr lang="en-US" sz="1700" b="0" kern="1200" dirty="0">
                <a:solidFill>
                  <a:srgbClr val="000000"/>
                </a:solidFill>
                <a:effectLst/>
              </a:rPr>
              <a:t>, C., St. John, N., Lilo, E., Corcoran, J., Jo, B., Howell, S., </a:t>
            </a:r>
            <a:r>
              <a:rPr lang="en-US" sz="1700" b="0" kern="1200" dirty="0" err="1">
                <a:solidFill>
                  <a:srgbClr val="000000"/>
                </a:solidFill>
                <a:effectLst/>
              </a:rPr>
              <a:t>Benitz</a:t>
            </a:r>
            <a:r>
              <a:rPr lang="en-US" sz="1700" b="0" kern="1200" dirty="0">
                <a:solidFill>
                  <a:srgbClr val="000000"/>
                </a:solidFill>
                <a:effectLst/>
              </a:rPr>
              <a:t>, W., Feinstein, B., Melnyk, B., &amp; Horwitz, S. (2013). Prevention of postpartum traumatic stress in mothers with preterm infants: Manual development and evaluation. Journal of Mental Health Nursing, 34(8), pages 578-586, DOI: 10.3109/01612840.2013.789943</a:t>
            </a:r>
            <a:endParaRPr lang="en-US" sz="1700" b="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ED1287-CA26-4470-B02F-D4DD31083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8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4"/>
    </mc:Choice>
    <mc:Fallback>
      <p:transition spd="slow" advTm="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26568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STAKEHOLDER PRESENTATION CONTENT</a:t>
            </a:r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909134"/>
              </p:ext>
            </p:extLst>
          </p:nvPr>
        </p:nvGraphicFramePr>
        <p:xfrm>
          <a:off x="947057" y="2299223"/>
          <a:ext cx="10297886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136FFB05-2075-4D1E-A566-CEA153B4A659}"/>
              </a:ext>
            </a:extLst>
          </p:cNvPr>
          <p:cNvGrpSpPr/>
          <p:nvPr/>
        </p:nvGrpSpPr>
        <p:grpSpPr>
          <a:xfrm>
            <a:off x="6696028" y="5273571"/>
            <a:ext cx="2021297" cy="259482"/>
            <a:chOff x="3257881" y="2934863"/>
            <a:chExt cx="779076" cy="1627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1DBA73-7E0E-430C-966C-266EEB738298}"/>
                </a:ext>
              </a:extLst>
            </p:cNvPr>
            <p:cNvSpPr/>
            <p:nvPr/>
          </p:nvSpPr>
          <p:spPr>
            <a:xfrm>
              <a:off x="3257881" y="2934863"/>
              <a:ext cx="779076" cy="1627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B1A30E-0DEC-4E84-98CC-0FF14994AC7C}"/>
                </a:ext>
              </a:extLst>
            </p:cNvPr>
            <p:cNvSpPr txBox="1"/>
            <p:nvPr/>
          </p:nvSpPr>
          <p:spPr>
            <a:xfrm>
              <a:off x="3257881" y="2934863"/>
              <a:ext cx="779076" cy="162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100" kern="1200" dirty="0"/>
                <a:t>IMPACT/recommendations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36BC58-D486-4025-93F2-EEE4E7A22DFF}"/>
              </a:ext>
            </a:extLst>
          </p:cNvPr>
          <p:cNvGrpSpPr/>
          <p:nvPr/>
        </p:nvGrpSpPr>
        <p:grpSpPr>
          <a:xfrm>
            <a:off x="6789189" y="2831218"/>
            <a:ext cx="1818562" cy="1818562"/>
            <a:chOff x="6789189" y="2831218"/>
            <a:chExt cx="1818562" cy="18185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33C6B5-548E-4DD8-8671-9C1EC256D92C}"/>
                </a:ext>
              </a:extLst>
            </p:cNvPr>
            <p:cNvSpPr/>
            <p:nvPr/>
          </p:nvSpPr>
          <p:spPr>
            <a:xfrm>
              <a:off x="6789189" y="2831218"/>
              <a:ext cx="1818562" cy="181856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Future with solid fill">
              <a:extLst>
                <a:ext uri="{FF2B5EF4-FFF2-40B4-BE49-F238E27FC236}">
                  <a16:creationId xmlns:a16="http://schemas.microsoft.com/office/drawing/2014/main" id="{48F6A617-0AC3-4F37-8421-7AB81CDA9629}"/>
                </a:ext>
              </a:extLst>
            </p:cNvPr>
            <p:cNvSpPr/>
            <p:nvPr/>
          </p:nvSpPr>
          <p:spPr>
            <a:xfrm>
              <a:off x="7166907" y="3208936"/>
              <a:ext cx="1063125" cy="1063125"/>
            </a:xfrm>
            <a:prstGeom prst="rect">
              <a:avLst/>
            </a:pr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CBA3DD-9987-4459-85A9-46405EA5CC9A}"/>
              </a:ext>
            </a:extLst>
          </p:cNvPr>
          <p:cNvGrpSpPr/>
          <p:nvPr/>
        </p:nvGrpSpPr>
        <p:grpSpPr>
          <a:xfrm>
            <a:off x="4565765" y="2310063"/>
            <a:ext cx="3449826" cy="3837818"/>
            <a:chOff x="4565765" y="2310063"/>
            <a:chExt cx="3060470" cy="34117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6FD866B-11C3-4824-907C-6B63339858E5}"/>
                </a:ext>
              </a:extLst>
            </p:cNvPr>
            <p:cNvSpPr txBox="1"/>
            <p:nvPr/>
          </p:nvSpPr>
          <p:spPr>
            <a:xfrm>
              <a:off x="4960875" y="5075469"/>
              <a:ext cx="2509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00000"/>
                </a:lnSpc>
                <a:defRPr cap="all"/>
              </a:pPr>
              <a:endParaRPr lang="en-US" dirty="0"/>
            </a:p>
            <a:p>
              <a:pPr lvl="0">
                <a:lnSpc>
                  <a:spcPct val="100000"/>
                </a:lnSpc>
                <a:defRPr cap="all"/>
              </a:pPr>
              <a:r>
                <a:rPr lang="en-US" dirty="0"/>
                <a:t>Manual Structure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BDE2BEA-CBF2-4DEA-8293-FD8F61D4CB67}"/>
                </a:ext>
              </a:extLst>
            </p:cNvPr>
            <p:cNvGrpSpPr/>
            <p:nvPr/>
          </p:nvGrpSpPr>
          <p:grpSpPr>
            <a:xfrm>
              <a:off x="4565765" y="2310063"/>
              <a:ext cx="3060470" cy="2944927"/>
              <a:chOff x="5169562" y="2502562"/>
              <a:chExt cx="1852875" cy="18528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F0CEA9E-6B74-45B3-9D82-B98519501121}"/>
                  </a:ext>
                </a:extLst>
              </p:cNvPr>
              <p:cNvSpPr/>
              <p:nvPr/>
            </p:nvSpPr>
            <p:spPr>
              <a:xfrm>
                <a:off x="5169562" y="2502562"/>
                <a:ext cx="1852875" cy="1852875"/>
              </a:xfrm>
              <a:prstGeom prst="ellipse">
                <a:avLst/>
              </a:prstGeom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14" name="Rectangle 13" descr="Construction worker female outline">
                <a:extLst>
                  <a:ext uri="{FF2B5EF4-FFF2-40B4-BE49-F238E27FC236}">
                    <a16:creationId xmlns:a16="http://schemas.microsoft.com/office/drawing/2014/main" id="{BDC0D667-A804-43EB-86D9-F85CC4CF8304}"/>
                  </a:ext>
                </a:extLst>
              </p:cNvPr>
              <p:cNvSpPr/>
              <p:nvPr/>
            </p:nvSpPr>
            <p:spPr>
              <a:xfrm>
                <a:off x="5548346" y="2886558"/>
                <a:ext cx="1063125" cy="1063125"/>
              </a:xfrm>
              <a:prstGeom prst="rect">
                <a:avLst/>
              </a:prstGeom>
              <a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381000"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79EC2F-91BE-4B6D-8D9C-A6C25E68FAD0}"/>
              </a:ext>
            </a:extLst>
          </p:cNvPr>
          <p:cNvGrpSpPr/>
          <p:nvPr/>
        </p:nvGrpSpPr>
        <p:grpSpPr>
          <a:xfrm>
            <a:off x="4565765" y="2197858"/>
            <a:ext cx="3449826" cy="3988811"/>
            <a:chOff x="4565765" y="2197858"/>
            <a:chExt cx="3449826" cy="39888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5B3EEA-2589-457B-8F77-4D79C525A8D0}"/>
                </a:ext>
              </a:extLst>
            </p:cNvPr>
            <p:cNvGrpSpPr/>
            <p:nvPr/>
          </p:nvGrpSpPr>
          <p:grpSpPr>
            <a:xfrm>
              <a:off x="4565765" y="2197858"/>
              <a:ext cx="3449826" cy="3424916"/>
              <a:chOff x="5136204" y="2470826"/>
              <a:chExt cx="1886233" cy="188461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8FDF0CB-BAC0-4DE3-BD1A-0EBAC2DDA80F}"/>
                  </a:ext>
                </a:extLst>
              </p:cNvPr>
              <p:cNvSpPr/>
              <p:nvPr/>
            </p:nvSpPr>
            <p:spPr>
              <a:xfrm>
                <a:off x="5136204" y="2470826"/>
                <a:ext cx="1886233" cy="1884611"/>
              </a:xfrm>
              <a:prstGeom prst="ellipse">
                <a:avLst/>
              </a:prstGeom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18" name="Rectangle 17" descr="Books on shelf outline">
                <a:extLst>
                  <a:ext uri="{FF2B5EF4-FFF2-40B4-BE49-F238E27FC236}">
                    <a16:creationId xmlns:a16="http://schemas.microsoft.com/office/drawing/2014/main" id="{1C4FC942-5F71-4527-8DDA-68C1A51C63A4}"/>
                  </a:ext>
                </a:extLst>
              </p:cNvPr>
              <p:cNvSpPr/>
              <p:nvPr/>
            </p:nvSpPr>
            <p:spPr>
              <a:xfrm>
                <a:off x="5547537" y="2842233"/>
                <a:ext cx="1082265" cy="1081334"/>
              </a:xfrm>
              <a:prstGeom prst="rect">
                <a:avLst/>
              </a:pr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 extrusionH="381000"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3294BF-08FF-4B76-924E-357F0BB9E2F6}"/>
                </a:ext>
              </a:extLst>
            </p:cNvPr>
            <p:cNvGrpSpPr/>
            <p:nvPr/>
          </p:nvGrpSpPr>
          <p:grpSpPr>
            <a:xfrm>
              <a:off x="5062674" y="5734978"/>
              <a:ext cx="2644002" cy="451691"/>
              <a:chOff x="541049" y="2981668"/>
              <a:chExt cx="4523627" cy="8358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C604B6-E898-40B2-BC2C-C3210810ACC2}"/>
                  </a:ext>
                </a:extLst>
              </p:cNvPr>
              <p:cNvSpPr/>
              <p:nvPr/>
            </p:nvSpPr>
            <p:spPr>
              <a:xfrm>
                <a:off x="3089695" y="2996978"/>
                <a:ext cx="1351796" cy="6827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05C66B0-D566-4156-9E2F-88F365B3053B}"/>
                  </a:ext>
                </a:extLst>
              </p:cNvPr>
              <p:cNvSpPr txBox="1"/>
              <p:nvPr/>
            </p:nvSpPr>
            <p:spPr>
              <a:xfrm>
                <a:off x="541049" y="2981668"/>
                <a:ext cx="4523627" cy="682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ctr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  <a:defRPr cap="all"/>
                </a:pPr>
                <a:r>
                  <a:rPr lang="en-US" kern="1200" dirty="0"/>
                  <a:t>Content evidence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C862EB-07B1-4732-8F12-9F53B8182ABA}"/>
              </a:ext>
            </a:extLst>
          </p:cNvPr>
          <p:cNvGrpSpPr/>
          <p:nvPr/>
        </p:nvGrpSpPr>
        <p:grpSpPr>
          <a:xfrm>
            <a:off x="4565765" y="2145429"/>
            <a:ext cx="3736322" cy="3948042"/>
            <a:chOff x="4565765" y="2145429"/>
            <a:chExt cx="3736322" cy="394804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52CC81-9AA9-4F16-829F-E5A1B33C4A9E}"/>
                </a:ext>
              </a:extLst>
            </p:cNvPr>
            <p:cNvGrpSpPr/>
            <p:nvPr/>
          </p:nvGrpSpPr>
          <p:grpSpPr>
            <a:xfrm>
              <a:off x="4565765" y="2145429"/>
              <a:ext cx="3449826" cy="3545606"/>
              <a:chOff x="6789189" y="2831218"/>
              <a:chExt cx="1818562" cy="181856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D6E6D97-A758-4AB9-AA88-F76C3233BCF9}"/>
                  </a:ext>
                </a:extLst>
              </p:cNvPr>
              <p:cNvSpPr/>
              <p:nvPr/>
            </p:nvSpPr>
            <p:spPr>
              <a:xfrm>
                <a:off x="6789189" y="2831218"/>
                <a:ext cx="1818562" cy="181856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8" name="Rectangle 37" descr="Future with solid fill">
                <a:extLst>
                  <a:ext uri="{FF2B5EF4-FFF2-40B4-BE49-F238E27FC236}">
                    <a16:creationId xmlns:a16="http://schemas.microsoft.com/office/drawing/2014/main" id="{2140D5B0-F51A-4C15-81C7-586E4BDECC82}"/>
                  </a:ext>
                </a:extLst>
              </p:cNvPr>
              <p:cNvSpPr/>
              <p:nvPr/>
            </p:nvSpPr>
            <p:spPr>
              <a:xfrm>
                <a:off x="7166907" y="3208936"/>
                <a:ext cx="1063125" cy="1063125"/>
              </a:xfrm>
              <a:prstGeom prst="rect">
                <a:avLst/>
              </a:pr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492EA5A-8528-488B-96E8-1E540CF1386B}"/>
                </a:ext>
              </a:extLst>
            </p:cNvPr>
            <p:cNvSpPr txBox="1"/>
            <p:nvPr/>
          </p:nvSpPr>
          <p:spPr>
            <a:xfrm>
              <a:off x="4802563" y="5724139"/>
              <a:ext cx="34995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800" kern="1200" dirty="0"/>
                <a:t>IMPACT/recommendations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B47A5C-2074-4EEC-9564-F033F2751CFA}"/>
              </a:ext>
            </a:extLst>
          </p:cNvPr>
          <p:cNvGrpSpPr/>
          <p:nvPr/>
        </p:nvGrpSpPr>
        <p:grpSpPr>
          <a:xfrm>
            <a:off x="4639289" y="2230588"/>
            <a:ext cx="3359301" cy="3852476"/>
            <a:chOff x="4639289" y="2230588"/>
            <a:chExt cx="3359301" cy="385247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DF1A740-189C-487F-B373-8EAD88600BA2}"/>
                </a:ext>
              </a:extLst>
            </p:cNvPr>
            <p:cNvGrpSpPr/>
            <p:nvPr/>
          </p:nvGrpSpPr>
          <p:grpSpPr>
            <a:xfrm>
              <a:off x="4639289" y="2230588"/>
              <a:ext cx="3359301" cy="3392186"/>
              <a:chOff x="5169563" y="2502562"/>
              <a:chExt cx="1852875" cy="1852875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A0C3C56-856C-4064-9AB7-F44B785B4A13}"/>
                  </a:ext>
                </a:extLst>
              </p:cNvPr>
              <p:cNvSpPr/>
              <p:nvPr/>
            </p:nvSpPr>
            <p:spPr>
              <a:xfrm>
                <a:off x="5169563" y="2502562"/>
                <a:ext cx="1852875" cy="1852875"/>
              </a:xfrm>
              <a:prstGeom prst="ellipse">
                <a:avLst/>
              </a:prstGeom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45" name="Rectangle 44" descr="Sunflower with solid fill">
                <a:extLst>
                  <a:ext uri="{FF2B5EF4-FFF2-40B4-BE49-F238E27FC236}">
                    <a16:creationId xmlns:a16="http://schemas.microsoft.com/office/drawing/2014/main" id="{FC0C02CE-34AA-428E-A4A4-21ED7C7A2C8A}"/>
                  </a:ext>
                </a:extLst>
              </p:cNvPr>
              <p:cNvSpPr/>
              <p:nvPr/>
            </p:nvSpPr>
            <p:spPr>
              <a:xfrm>
                <a:off x="5582305" y="2867262"/>
                <a:ext cx="1063125" cy="1063125"/>
              </a:xfrm>
              <a:prstGeom prst="rect">
                <a:avLst/>
              </a:prstGeom>
              <a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66E824F-96E0-4FF2-95C0-C67082296DC7}"/>
                </a:ext>
              </a:extLst>
            </p:cNvPr>
            <p:cNvSpPr txBox="1"/>
            <p:nvPr/>
          </p:nvSpPr>
          <p:spPr>
            <a:xfrm>
              <a:off x="4936819" y="5713732"/>
              <a:ext cx="2829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0000"/>
                </a:lnSpc>
                <a:defRPr cap="all"/>
              </a:pPr>
              <a:r>
                <a:rPr lang="en-US" dirty="0"/>
                <a:t>acknowledgements</a:t>
              </a:r>
            </a:p>
          </p:txBody>
        </p:sp>
      </p:grp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D22E298-77C9-46BB-B075-69E6563E8E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52"/>
    </mc:Choice>
    <mc:Fallback>
      <p:transition spd="slow" advTm="7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1F1E-7E56-404A-8762-75E7A43C4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604" y="642594"/>
            <a:ext cx="8624596" cy="1371600"/>
          </a:xfrm>
        </p:spPr>
        <p:txBody>
          <a:bodyPr/>
          <a:lstStyle/>
          <a:p>
            <a:r>
              <a:rPr lang="en-US" dirty="0"/>
              <a:t>MANUAL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6E0BA-C418-43AA-81F1-5BE69690F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Table of Content</a:t>
            </a:r>
          </a:p>
          <a:p>
            <a:pPr lvl="1"/>
            <a:r>
              <a:rPr lang="en-US" dirty="0"/>
              <a:t>Includes 8 sections with subsections</a:t>
            </a:r>
          </a:p>
          <a:p>
            <a:pPr lvl="1"/>
            <a:r>
              <a:rPr lang="en-US" dirty="0"/>
              <a:t>Easily identifies page numbers of the 8 sections and subsections</a:t>
            </a:r>
          </a:p>
          <a:p>
            <a:r>
              <a:rPr lang="en-US" dirty="0"/>
              <a:t>Sections &amp; Subsections Structure</a:t>
            </a:r>
          </a:p>
          <a:p>
            <a:pPr lvl="1"/>
            <a:r>
              <a:rPr lang="en-US" dirty="0"/>
              <a:t>Content is categorized by 8 sections:</a:t>
            </a:r>
          </a:p>
          <a:p>
            <a:pPr lvl="2"/>
            <a:r>
              <a:rPr lang="en-US" dirty="0"/>
              <a:t>1.0 PREP CLINIC OVERVIEW</a:t>
            </a:r>
          </a:p>
          <a:p>
            <a:pPr lvl="2"/>
            <a:r>
              <a:rPr lang="en-US" dirty="0"/>
              <a:t>2.0 CLINIC OPERATIONS</a:t>
            </a:r>
          </a:p>
          <a:p>
            <a:pPr lvl="2"/>
            <a:r>
              <a:rPr lang="en-US" dirty="0"/>
              <a:t>3.0 VISIT PROCESSES</a:t>
            </a:r>
          </a:p>
          <a:p>
            <a:pPr lvl="2"/>
            <a:r>
              <a:rPr lang="en-US" dirty="0"/>
              <a:t>4.0 SCHEDULING</a:t>
            </a:r>
          </a:p>
          <a:p>
            <a:pPr lvl="2"/>
            <a:r>
              <a:rPr lang="en-US" dirty="0"/>
              <a:t>5.0 MEETINGS/REPORTING</a:t>
            </a:r>
          </a:p>
          <a:p>
            <a:pPr lvl="2"/>
            <a:r>
              <a:rPr lang="en-US" dirty="0"/>
              <a:t>6.0 STAFFING MANAGEMENT</a:t>
            </a:r>
          </a:p>
          <a:p>
            <a:pPr lvl="2"/>
            <a:r>
              <a:rPr lang="en-US" dirty="0"/>
              <a:t>7.0 ELIGIBILITY/FINANCE</a:t>
            </a:r>
          </a:p>
          <a:p>
            <a:pPr lvl="2"/>
            <a:r>
              <a:rPr lang="en-US" dirty="0"/>
              <a:t>8.0 REGULATION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2B0D64-7450-4351-850C-C35F5D4F252E}"/>
              </a:ext>
            </a:extLst>
          </p:cNvPr>
          <p:cNvSpPr/>
          <p:nvPr/>
        </p:nvSpPr>
        <p:spPr>
          <a:xfrm>
            <a:off x="1066800" y="642594"/>
            <a:ext cx="1433804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8" name="Rectangle 7" descr="Clipboard Checked with solid fill">
            <a:extLst>
              <a:ext uri="{FF2B5EF4-FFF2-40B4-BE49-F238E27FC236}">
                <a16:creationId xmlns:a16="http://schemas.microsoft.com/office/drawing/2014/main" id="{33B952F6-A887-4D6B-AB5E-5F45D1B58826}"/>
              </a:ext>
            </a:extLst>
          </p:cNvPr>
          <p:cNvSpPr/>
          <p:nvPr/>
        </p:nvSpPr>
        <p:spPr>
          <a:xfrm>
            <a:off x="7671318" y="1879373"/>
            <a:ext cx="4040155" cy="3849624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 descr="Construction worker female outline">
            <a:extLst>
              <a:ext uri="{FF2B5EF4-FFF2-40B4-BE49-F238E27FC236}">
                <a16:creationId xmlns:a16="http://schemas.microsoft.com/office/drawing/2014/main" id="{57106628-A4BE-4A12-B03D-B3EB38F57683}"/>
              </a:ext>
            </a:extLst>
          </p:cNvPr>
          <p:cNvSpPr/>
          <p:nvPr/>
        </p:nvSpPr>
        <p:spPr>
          <a:xfrm>
            <a:off x="1252140" y="796831"/>
            <a:ext cx="1063125" cy="1063125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0D900D6-1021-4102-9BB0-4DA2D28861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09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86"/>
    </mc:Choice>
    <mc:Fallback>
      <p:transition spd="slow" advTm="3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1F1E-7E56-404A-8762-75E7A43C4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604" y="642594"/>
            <a:ext cx="8624596" cy="1371600"/>
          </a:xfrm>
        </p:spPr>
        <p:txBody>
          <a:bodyPr/>
          <a:lstStyle/>
          <a:p>
            <a:r>
              <a:rPr lang="en-US" dirty="0"/>
              <a:t>MANUAL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6E0BA-C418-43AA-81F1-5BE69690F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04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CONT’D….</a:t>
            </a:r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Proven and/or regulatory content will be referenced after each subsection. </a:t>
            </a:r>
          </a:p>
          <a:p>
            <a:pPr indent="0">
              <a:spcBef>
                <a:spcPts val="0"/>
              </a:spcBef>
              <a:buNone/>
            </a:pPr>
            <a:r>
              <a:rPr lang="en-US" dirty="0"/>
              <a:t>Referenced sections will be denoted with a short line and then a short </a:t>
            </a:r>
          </a:p>
          <a:p>
            <a:pPr indent="0">
              <a:spcBef>
                <a:spcPts val="0"/>
              </a:spcBef>
              <a:buNone/>
            </a:pPr>
            <a:r>
              <a:rPr lang="en-US" dirty="0"/>
              <a:t>reference to the full reference located in the Reference section of the manual.</a:t>
            </a:r>
          </a:p>
          <a:p>
            <a:pPr marL="416243" lvl="1" indent="-182563"/>
            <a:r>
              <a:rPr lang="en-US" dirty="0"/>
              <a:t>Example:</a:t>
            </a:r>
          </a:p>
          <a:p>
            <a:pPr marL="416243" indent="0">
              <a:buNone/>
            </a:pPr>
            <a:r>
              <a:rPr lang="en-US" dirty="0"/>
              <a:t>_____________________________</a:t>
            </a:r>
          </a:p>
          <a:p>
            <a:pPr marL="416243" indent="0">
              <a:buNone/>
            </a:pPr>
            <a:r>
              <a:rPr lang="en-US" sz="1300" i="1" dirty="0"/>
              <a:t>(ABC Reference (20XX)</a:t>
            </a:r>
          </a:p>
          <a:p>
            <a:r>
              <a:rPr lang="en-US" sz="1400" dirty="0"/>
              <a:t>Appendix</a:t>
            </a:r>
          </a:p>
          <a:p>
            <a:r>
              <a:rPr lang="en-US" sz="1400" dirty="0"/>
              <a:t>References</a:t>
            </a:r>
          </a:p>
          <a:p>
            <a:pPr marL="274320" lvl="1" indent="0">
              <a:buNone/>
            </a:pPr>
            <a:endParaRPr lang="en-US" sz="1100" i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2B0D64-7450-4351-850C-C35F5D4F252E}"/>
              </a:ext>
            </a:extLst>
          </p:cNvPr>
          <p:cNvSpPr/>
          <p:nvPr/>
        </p:nvSpPr>
        <p:spPr>
          <a:xfrm>
            <a:off x="1066800" y="642594"/>
            <a:ext cx="1433804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" name="Rectangle 5" descr="List outline">
            <a:extLst>
              <a:ext uri="{FF2B5EF4-FFF2-40B4-BE49-F238E27FC236}">
                <a16:creationId xmlns:a16="http://schemas.microsoft.com/office/drawing/2014/main" id="{9CD61D70-9DF0-4F22-90B9-45537CDB8433}"/>
              </a:ext>
            </a:extLst>
          </p:cNvPr>
          <p:cNvSpPr/>
          <p:nvPr/>
        </p:nvSpPr>
        <p:spPr>
          <a:xfrm>
            <a:off x="8276253" y="2014194"/>
            <a:ext cx="3435220" cy="3714803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 descr="Construction worker female outline">
            <a:extLst>
              <a:ext uri="{FF2B5EF4-FFF2-40B4-BE49-F238E27FC236}">
                <a16:creationId xmlns:a16="http://schemas.microsoft.com/office/drawing/2014/main" id="{2CD0CA82-8320-46A9-A6FF-60E52673C546}"/>
              </a:ext>
            </a:extLst>
          </p:cNvPr>
          <p:cNvSpPr/>
          <p:nvPr/>
        </p:nvSpPr>
        <p:spPr>
          <a:xfrm>
            <a:off x="1252139" y="796831"/>
            <a:ext cx="1063125" cy="1063125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D9D0D3C-9BD1-46A6-92C3-D347F1D09B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02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06"/>
    </mc:Choice>
    <mc:Fallback>
      <p:transition spd="slow" advTm="24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B96B-6114-4B92-86D5-7417FA9EB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604" y="642594"/>
            <a:ext cx="8624596" cy="1371600"/>
          </a:xfrm>
        </p:spPr>
        <p:txBody>
          <a:bodyPr/>
          <a:lstStyle/>
          <a:p>
            <a:r>
              <a:rPr lang="en-US" dirty="0"/>
              <a:t>MANUAL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B96A6-60F2-4078-8FB4-2A5035788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sections that require stakeholder updates and input.  These are denoted by: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sz="1800" b="1" i="1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content available in clinical manual</a:t>
            </a:r>
          </a:p>
          <a:p>
            <a:pPr lvl="1"/>
            <a:endParaRPr lang="en-US" sz="1800" b="1" i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800" b="1" i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</a:t>
            </a:r>
            <a:r>
              <a:rPr lang="en-US" sz="18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update this section as appropriate.</a:t>
            </a:r>
          </a:p>
          <a:p>
            <a:pPr lvl="1"/>
            <a:endParaRPr lang="en-US" sz="1800" b="1" i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1B8935-8497-409F-BAFE-8419CE3700F8}"/>
              </a:ext>
            </a:extLst>
          </p:cNvPr>
          <p:cNvSpPr/>
          <p:nvPr/>
        </p:nvSpPr>
        <p:spPr>
          <a:xfrm>
            <a:off x="1066800" y="642594"/>
            <a:ext cx="1433804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7" name="Rectangle 6" descr="Construction worker female outline">
            <a:extLst>
              <a:ext uri="{FF2B5EF4-FFF2-40B4-BE49-F238E27FC236}">
                <a16:creationId xmlns:a16="http://schemas.microsoft.com/office/drawing/2014/main" id="{97209FC5-3B63-4B1E-BF64-0827E9196799}"/>
              </a:ext>
            </a:extLst>
          </p:cNvPr>
          <p:cNvSpPr/>
          <p:nvPr/>
        </p:nvSpPr>
        <p:spPr>
          <a:xfrm>
            <a:off x="1252140" y="796831"/>
            <a:ext cx="1063125" cy="106312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2F7C134-CFF3-4892-A812-105981BFE4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275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79"/>
    </mc:Choice>
    <mc:Fallback>
      <p:transition spd="slow" advTm="2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137F-2A1B-4A34-8628-7D2C858A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242" y="642594"/>
            <a:ext cx="8521958" cy="1371600"/>
          </a:xfrm>
        </p:spPr>
        <p:txBody>
          <a:bodyPr/>
          <a:lstStyle/>
          <a:p>
            <a:r>
              <a:rPr lang="en-US" dirty="0"/>
              <a:t>CONTENT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4E5F8-64D7-40EE-8A32-58FA85C8D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7088155" cy="3849624"/>
          </a:xfrm>
        </p:spPr>
        <p:txBody>
          <a:bodyPr>
            <a:normAutofit/>
          </a:bodyPr>
          <a:lstStyle/>
          <a:p>
            <a:r>
              <a:rPr lang="en-US" sz="1800" b="1" i="1" dirty="0"/>
              <a:t>How did I develop the operations manual?</a:t>
            </a:r>
          </a:p>
          <a:p>
            <a:endParaRPr lang="en-US" dirty="0"/>
          </a:p>
          <a:p>
            <a:pPr lvl="1"/>
            <a:r>
              <a:rPr lang="en-US" dirty="0"/>
              <a:t>Researched nationally recognized websites and industry approved standards.</a:t>
            </a:r>
          </a:p>
          <a:p>
            <a:pPr lvl="2"/>
            <a:r>
              <a:rPr lang="en-US" dirty="0"/>
              <a:t>HIV.gov</a:t>
            </a:r>
          </a:p>
          <a:p>
            <a:pPr lvl="2"/>
            <a:r>
              <a:rPr lang="en-US" dirty="0"/>
              <a:t>Center for Disease Control &amp; Prevention (CDC)</a:t>
            </a:r>
          </a:p>
          <a:p>
            <a:pPr lvl="2"/>
            <a:r>
              <a:rPr lang="en-US" dirty="0"/>
              <a:t>Getting to Zero Illinois</a:t>
            </a:r>
          </a:p>
          <a:p>
            <a:pPr lvl="2"/>
            <a:r>
              <a:rPr lang="en-US" dirty="0"/>
              <a:t>World Health Organization (WHO)</a:t>
            </a:r>
          </a:p>
          <a:p>
            <a:pPr lvl="1"/>
            <a:r>
              <a:rPr lang="en-US" dirty="0"/>
              <a:t>Learned about the medication.</a:t>
            </a:r>
          </a:p>
          <a:p>
            <a:pPr lvl="1"/>
            <a:r>
              <a:rPr lang="en-US" dirty="0"/>
              <a:t>Attended stakeholder meetings.  </a:t>
            </a:r>
          </a:p>
          <a:p>
            <a:pPr lvl="2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0F2863-99BE-4259-9FF3-153690221059}"/>
              </a:ext>
            </a:extLst>
          </p:cNvPr>
          <p:cNvSpPr/>
          <p:nvPr/>
        </p:nvSpPr>
        <p:spPr>
          <a:xfrm>
            <a:off x="1066800" y="642594"/>
            <a:ext cx="147112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1" name="Rectangle 10" descr="Books on shelf outline">
            <a:extLst>
              <a:ext uri="{FF2B5EF4-FFF2-40B4-BE49-F238E27FC236}">
                <a16:creationId xmlns:a16="http://schemas.microsoft.com/office/drawing/2014/main" id="{F1569D95-54DB-41A2-8C51-4F9EEA0CA955}"/>
              </a:ext>
            </a:extLst>
          </p:cNvPr>
          <p:cNvSpPr/>
          <p:nvPr/>
        </p:nvSpPr>
        <p:spPr>
          <a:xfrm>
            <a:off x="1270800" y="796831"/>
            <a:ext cx="1063125" cy="106312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A150F316-41A4-4B8A-BE30-FFD1D582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44" y="4245018"/>
            <a:ext cx="2638443" cy="14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038F809-3E77-40EC-894B-F01880C35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899" y="2103120"/>
            <a:ext cx="2644588" cy="16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E658CEE-F39E-41B8-8E10-17DED312C0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10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2"/>
    </mc:Choice>
    <mc:Fallback>
      <p:transition spd="slow" advTm="2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DF05-92C5-4754-97D1-1F62CBEFA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42594"/>
            <a:ext cx="8512629" cy="1371600"/>
          </a:xfrm>
        </p:spPr>
        <p:txBody>
          <a:bodyPr/>
          <a:lstStyle/>
          <a:p>
            <a:r>
              <a:rPr lang="en-US" dirty="0"/>
              <a:t>CONTENT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3C4D1-F504-474A-AFBF-A628D74E3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Theoretical Framework</a:t>
            </a:r>
          </a:p>
          <a:p>
            <a:pPr marL="0" indent="0">
              <a:buNone/>
            </a:pPr>
            <a:endParaRPr lang="en-US" sz="1800" b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800" b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ea typeface="Calibri" panose="020F0502020204030204" pitchFamily="34" charset="0"/>
              </a:rPr>
              <a:t>Institute for Health Improvement’s (IHI)</a:t>
            </a:r>
          </a:p>
          <a:p>
            <a:pPr marL="0" indent="0">
              <a:buNone/>
            </a:pPr>
            <a:r>
              <a:rPr lang="en-US" sz="1800" dirty="0">
                <a:effectLst/>
                <a:ea typeface="Calibri" panose="020F0502020204030204" pitchFamily="34" charset="0"/>
              </a:rPr>
              <a:t>Framework for Safe, Reliable, and Effective Care 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699527-719D-42D5-8E76-843FBFD3756B}"/>
              </a:ext>
            </a:extLst>
          </p:cNvPr>
          <p:cNvSpPr/>
          <p:nvPr/>
        </p:nvSpPr>
        <p:spPr>
          <a:xfrm>
            <a:off x="1066800" y="642594"/>
            <a:ext cx="147112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Books on shelf outline">
            <a:extLst>
              <a:ext uri="{FF2B5EF4-FFF2-40B4-BE49-F238E27FC236}">
                <a16:creationId xmlns:a16="http://schemas.microsoft.com/office/drawing/2014/main" id="{F58182F4-E539-4A82-A828-72DFF635606E}"/>
              </a:ext>
            </a:extLst>
          </p:cNvPr>
          <p:cNvSpPr/>
          <p:nvPr/>
        </p:nvSpPr>
        <p:spPr>
          <a:xfrm>
            <a:off x="1270800" y="796831"/>
            <a:ext cx="1063125" cy="106312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29DF2-4954-46AA-B3EF-8BE5D899EF7F}"/>
              </a:ext>
            </a:extLst>
          </p:cNvPr>
          <p:cNvPicPr/>
          <p:nvPr/>
        </p:nvPicPr>
        <p:blipFill>
          <a:blip r:embed="rId7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59" y="1532966"/>
            <a:ext cx="4340199" cy="32832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2C84A5F9-4973-4DF5-B744-097B08CE5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3459" y="4691406"/>
            <a:ext cx="4340199" cy="14791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 for Safe, Reliable, and Effective Care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IHI’s Framework for Safe, Reliable, and Effective Care.  Reprinted from “</a:t>
            </a:r>
            <a:r>
              <a:rPr lang="en-US" sz="1000" dirty="0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Frankel A, </a:t>
            </a:r>
            <a:r>
              <a:rPr lang="en-US" sz="1000" dirty="0" err="1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Haraden</a:t>
            </a:r>
            <a:r>
              <a:rPr lang="en-US" sz="1000" dirty="0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C, Federico F, &amp; </a:t>
            </a:r>
            <a:r>
              <a:rPr lang="en-US" sz="1000" dirty="0" err="1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Lenoci</a:t>
            </a:r>
            <a:r>
              <a:rPr lang="en-US" sz="1000" dirty="0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-Edwards J. </a:t>
            </a:r>
            <a:r>
              <a:rPr lang="en-US" sz="1000" i="1" dirty="0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Framework for Safe, Reliable, and Effective Care</a:t>
            </a:r>
            <a:r>
              <a:rPr lang="en-US" sz="1000" dirty="0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White Paper. Cambridge, MA: Institute for Healthcare Improvement and Safe &amp; Reliable Healthcare; 2017.”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4E1B63F-EE4D-420D-B0B2-6FFB5584FB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96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12"/>
    </mc:Choice>
    <mc:Fallback>
      <p:transition spd="slow" advTm="3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8913-BE46-4E44-9947-D0D4FE04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7A2919-E18A-4A5A-AA8A-ED33085CEBC3}"/>
              </a:ext>
            </a:extLst>
          </p:cNvPr>
          <p:cNvSpPr txBox="1">
            <a:spLocks/>
          </p:cNvSpPr>
          <p:nvPr/>
        </p:nvSpPr>
        <p:spPr>
          <a:xfrm>
            <a:off x="2612570" y="642594"/>
            <a:ext cx="851262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CONTENT EVIDENCE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FC943D-2D98-4709-8F95-06EC7EE037E2}"/>
              </a:ext>
            </a:extLst>
          </p:cNvPr>
          <p:cNvSpPr/>
          <p:nvPr/>
        </p:nvSpPr>
        <p:spPr>
          <a:xfrm>
            <a:off x="1066800" y="642594"/>
            <a:ext cx="147112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" name="Rectangle 5" descr="Books on shelf outline">
            <a:extLst>
              <a:ext uri="{FF2B5EF4-FFF2-40B4-BE49-F238E27FC236}">
                <a16:creationId xmlns:a16="http://schemas.microsoft.com/office/drawing/2014/main" id="{33CD1A21-194D-47DB-941C-28CA37C29572}"/>
              </a:ext>
            </a:extLst>
          </p:cNvPr>
          <p:cNvSpPr/>
          <p:nvPr/>
        </p:nvSpPr>
        <p:spPr>
          <a:xfrm>
            <a:off x="1270800" y="796831"/>
            <a:ext cx="1063125" cy="106312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B52FBD-B403-405D-872D-8F8EB55FE8A6}"/>
              </a:ext>
            </a:extLst>
          </p:cNvPr>
          <p:cNvSpPr txBox="1"/>
          <p:nvPr/>
        </p:nvSpPr>
        <p:spPr>
          <a:xfrm>
            <a:off x="1066800" y="2103120"/>
            <a:ext cx="2743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Proven Research Implications:</a:t>
            </a:r>
          </a:p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maintaining staff teamwork, delivering reliable and consistent proven service, providing positive patient experiences, increasing patient safety, and improving employee satisfaction and retention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45785-8E1E-4D16-973D-82BED630F946}"/>
              </a:ext>
            </a:extLst>
          </p:cNvPr>
          <p:cNvSpPr txBox="1"/>
          <p:nvPr/>
        </p:nvSpPr>
        <p:spPr>
          <a:xfrm>
            <a:off x="4858871" y="6192986"/>
            <a:ext cx="6893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Alayhya</a:t>
            </a:r>
            <a:r>
              <a:rPr lang="en-US" sz="1200" dirty="0"/>
              <a:t> et al., 2018, </a:t>
            </a:r>
            <a:r>
              <a:rPr lang="en-US" sz="1200" dirty="0" err="1"/>
              <a:t>Katou</a:t>
            </a:r>
            <a:r>
              <a:rPr lang="en-US" sz="1200" dirty="0"/>
              <a:t> and </a:t>
            </a:r>
            <a:r>
              <a:rPr lang="en-US" sz="1200" dirty="0" err="1"/>
              <a:t>Budhwar</a:t>
            </a:r>
            <a:r>
              <a:rPr lang="en-US" sz="1200" dirty="0"/>
              <a:t>, 2010, Mohr and Young, 2013, Shaw et al., 2013)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A973F9-C96C-4A5B-B072-0B25C94FA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130" y="2103120"/>
            <a:ext cx="9888069" cy="38496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70232-7716-4DD3-8C82-B68C4B67BAFE}"/>
              </a:ext>
            </a:extLst>
          </p:cNvPr>
          <p:cNvSpPr txBox="1"/>
          <p:nvPr/>
        </p:nvSpPr>
        <p:spPr>
          <a:xfrm>
            <a:off x="4235824" y="2220702"/>
            <a:ext cx="70597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effectLst/>
                <a:ea typeface="Calibri" panose="020F0502020204030204" pitchFamily="34" charset="0"/>
              </a:rPr>
              <a:t>Alayhya</a:t>
            </a:r>
            <a:r>
              <a:rPr lang="en-US" sz="1600" b="1" dirty="0">
                <a:effectLst/>
                <a:ea typeface="Calibri" panose="020F0502020204030204" pitchFamily="34" charset="0"/>
              </a:rPr>
              <a:t> et al. (2018) </a:t>
            </a:r>
            <a:r>
              <a:rPr lang="en-US" sz="1600" dirty="0">
                <a:effectLst/>
                <a:ea typeface="Calibri" panose="020F0502020204030204" pitchFamily="34" charset="0"/>
              </a:rPr>
              <a:t>- policies were more effective when there were limited barriers, such as lack of knowledge, leading to employee engagement and policy adherence</a:t>
            </a:r>
          </a:p>
          <a:p>
            <a:endParaRPr lang="en-US" sz="1600" dirty="0"/>
          </a:p>
          <a:p>
            <a:r>
              <a:rPr lang="en-US" sz="1600" b="1" dirty="0" err="1"/>
              <a:t>Katou</a:t>
            </a:r>
            <a:r>
              <a:rPr lang="en-US" sz="1600" b="1" dirty="0"/>
              <a:t> and </a:t>
            </a:r>
            <a:r>
              <a:rPr lang="en-US" sz="1600" b="1" dirty="0" err="1"/>
              <a:t>Budhwar</a:t>
            </a:r>
            <a:r>
              <a:rPr lang="en-US" sz="1600" b="1" dirty="0"/>
              <a:t> (2010) </a:t>
            </a:r>
            <a:r>
              <a:rPr lang="en-US" sz="1600" dirty="0"/>
              <a:t>- </a:t>
            </a:r>
            <a:r>
              <a:rPr lang="en-US" sz="1600" dirty="0">
                <a:effectLst/>
                <a:ea typeface="Calibri" panose="020F0502020204030204" pitchFamily="34" charset="0"/>
              </a:rPr>
              <a:t>policies build employees with ability, motivation and opportunity to make adequate decisions and exhibit discretionary behaviors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b="1" dirty="0"/>
              <a:t>Mohr and Young (2013) </a:t>
            </a:r>
            <a:r>
              <a:rPr lang="en-US" sz="1600" dirty="0"/>
              <a:t>- </a:t>
            </a:r>
            <a:r>
              <a:rPr lang="en-US" sz="1600" dirty="0">
                <a:effectLst/>
                <a:ea typeface="Calibri" panose="020F0502020204030204" pitchFamily="34" charset="0"/>
              </a:rPr>
              <a:t>policy manuals have been linked to positive patient satisfaction, safety and outcomes which can be as a result of staff teamwork </a:t>
            </a:r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Shaw et al. (2013)</a:t>
            </a:r>
            <a:r>
              <a:rPr lang="en-US" sz="1600" dirty="0"/>
              <a:t> – </a:t>
            </a:r>
            <a:r>
              <a:rPr lang="en-US" sz="1600" dirty="0">
                <a:effectLst/>
                <a:ea typeface="Calibri" panose="020F0502020204030204" pitchFamily="34" charset="0"/>
              </a:rPr>
              <a:t>clear policies and expectations available for staff to reference and review, regardless of role experience, resulted in </a:t>
            </a:r>
            <a:r>
              <a:rPr lang="en-US" sz="1600" dirty="0"/>
              <a:t>effective health outcomes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0110215-9420-48DB-9A50-5AEB6DD766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64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70"/>
    </mc:Choice>
    <mc:Fallback>
      <p:transition spd="slow" advTm="4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6.1|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3.6|1.8|12.3|1.9|15|1.5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8.9|5|2.5|2.5|2.6|2|2.2|2.4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.5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2|9.2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.3|1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{96C70BA8-AA9B-4DC1-B1E3-AFBA515B528A}tf78438558_win32</Template>
  <TotalTime>19178</TotalTime>
  <Words>1420</Words>
  <Application>Microsoft Office PowerPoint</Application>
  <PresentationFormat>Widescreen</PresentationFormat>
  <Paragraphs>187</Paragraphs>
  <Slides>20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Century Gothic</vt:lpstr>
      <vt:lpstr>Courier New</vt:lpstr>
      <vt:lpstr>Garamond</vt:lpstr>
      <vt:lpstr>Merriweather</vt:lpstr>
      <vt:lpstr>Wingdings</vt:lpstr>
      <vt:lpstr>SavonVTI</vt:lpstr>
      <vt:lpstr>Prep clinic presentation: manual development</vt:lpstr>
      <vt:lpstr>PowerPoint Presentation</vt:lpstr>
      <vt:lpstr>STAKEHOLDER PRESENTATION CONTENT</vt:lpstr>
      <vt:lpstr>MANUAL STRUCTURE</vt:lpstr>
      <vt:lpstr>MANUAL STRUCTURE</vt:lpstr>
      <vt:lpstr>MANUAL STRUCTURE</vt:lpstr>
      <vt:lpstr>CONTENT EVIDENCE</vt:lpstr>
      <vt:lpstr>CONTENT EVIDENCE</vt:lpstr>
      <vt:lpstr>PowerPoint Presentation</vt:lpstr>
      <vt:lpstr>CONTENT EVIDENCE</vt:lpstr>
      <vt:lpstr>CONTENT EVIDENCE</vt:lpstr>
      <vt:lpstr>IMPACT/RECOMMENDATIONS</vt:lpstr>
      <vt:lpstr>IMPACT/RECOMMENDATIONS</vt:lpstr>
      <vt:lpstr>ACKNOWLEDGEMENTS: ACADEMIC INSTRUCTORS</vt:lpstr>
      <vt:lpstr>ACKNOWLEDGEMENTS:  PROJECT STAKEHOLDERS</vt:lpstr>
      <vt:lpstr>ACKNOWLEDGEMENTS:  COMPARISON PREP CLINICS</vt:lpstr>
      <vt:lpstr>ACKNOWLEDGEMENTS:  PROJECT PARTNER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Center on halsted:  project presentation</dc:title>
  <dc:creator>Powell-Wilson, Lenee</dc:creator>
  <cp:lastModifiedBy>Powell-Wilson, Lenee</cp:lastModifiedBy>
  <cp:revision>40</cp:revision>
  <dcterms:created xsi:type="dcterms:W3CDTF">2021-11-12T04:03:50Z</dcterms:created>
  <dcterms:modified xsi:type="dcterms:W3CDTF">2021-11-30T03:33:42Z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